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4" r:id="rId3"/>
    <p:sldId id="366" r:id="rId4"/>
    <p:sldId id="348" r:id="rId5"/>
    <p:sldId id="358" r:id="rId6"/>
    <p:sldId id="362" r:id="rId7"/>
    <p:sldId id="367" r:id="rId8"/>
    <p:sldId id="364" r:id="rId9"/>
    <p:sldId id="361" r:id="rId10"/>
    <p:sldId id="359" r:id="rId11"/>
    <p:sldId id="369" r:id="rId12"/>
    <p:sldId id="370" r:id="rId13"/>
    <p:sldId id="381" r:id="rId14"/>
    <p:sldId id="382" r:id="rId15"/>
    <p:sldId id="383" r:id="rId16"/>
    <p:sldId id="384" r:id="rId17"/>
    <p:sldId id="376" r:id="rId18"/>
    <p:sldId id="378" r:id="rId19"/>
    <p:sldId id="380" r:id="rId20"/>
    <p:sldId id="345" r:id="rId21"/>
    <p:sldId id="371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599" autoAdjust="0"/>
  </p:normalViewPr>
  <p:slideViewPr>
    <p:cSldViewPr snapToGrid="0" snapToObjects="1">
      <p:cViewPr varScale="1">
        <p:scale>
          <a:sx n="103" d="100"/>
          <a:sy n="103" d="100"/>
        </p:scale>
        <p:origin x="-20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C3F75-487D-594C-831C-BD302E5E3109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E576C0-DD4B-E34C-8557-B3477D3936E5}">
      <dgm:prSet phldrT="[Text]"/>
      <dgm:spPr/>
      <dgm:t>
        <a:bodyPr/>
        <a:lstStyle/>
        <a:p>
          <a:r>
            <a:rPr lang="en-US" dirty="0" smtClean="0"/>
            <a:t>Legal Configuration</a:t>
          </a:r>
          <a:endParaRPr lang="en-US" dirty="0"/>
        </a:p>
      </dgm:t>
    </dgm:pt>
    <dgm:pt modelId="{E0B447BF-D575-C14F-8314-DEAAA569C98B}" type="parTrans" cxnId="{67ADFF4B-98A7-7B49-97ED-D480CB5B677D}">
      <dgm:prSet/>
      <dgm:spPr/>
      <dgm:t>
        <a:bodyPr/>
        <a:lstStyle/>
        <a:p>
          <a:endParaRPr lang="en-US"/>
        </a:p>
      </dgm:t>
    </dgm:pt>
    <dgm:pt modelId="{1D947B7E-E303-2F42-A768-6DD79B350C0D}" type="sibTrans" cxnId="{67ADFF4B-98A7-7B49-97ED-D480CB5B677D}">
      <dgm:prSet/>
      <dgm:spPr/>
      <dgm:t>
        <a:bodyPr/>
        <a:lstStyle/>
        <a:p>
          <a:endParaRPr lang="en-US" dirty="0"/>
        </a:p>
      </dgm:t>
    </dgm:pt>
    <dgm:pt modelId="{A6D07F37-B530-224F-9C3B-712EE7BC694A}">
      <dgm:prSet phldrT="[Text]"/>
      <dgm:spPr/>
      <dgm:t>
        <a:bodyPr/>
        <a:lstStyle/>
        <a:p>
          <a:r>
            <a:rPr lang="en-US" dirty="0" smtClean="0"/>
            <a:t>Job Descriptions &amp; Bylaws</a:t>
          </a:r>
          <a:endParaRPr lang="en-US" dirty="0"/>
        </a:p>
      </dgm:t>
    </dgm:pt>
    <dgm:pt modelId="{7CBB8688-E772-AA4D-9F00-A171978F2AA2}" type="parTrans" cxnId="{B2316288-8270-6540-AAFD-905881EC99AE}">
      <dgm:prSet/>
      <dgm:spPr/>
      <dgm:t>
        <a:bodyPr/>
        <a:lstStyle/>
        <a:p>
          <a:endParaRPr lang="en-US"/>
        </a:p>
      </dgm:t>
    </dgm:pt>
    <dgm:pt modelId="{0B11A3B8-221C-F747-B9A4-7092ECCE1E29}" type="sibTrans" cxnId="{B2316288-8270-6540-AAFD-905881EC99AE}">
      <dgm:prSet/>
      <dgm:spPr/>
      <dgm:t>
        <a:bodyPr/>
        <a:lstStyle/>
        <a:p>
          <a:endParaRPr lang="en-US" dirty="0"/>
        </a:p>
      </dgm:t>
    </dgm:pt>
    <dgm:pt modelId="{4C552E84-8B67-6640-A7E2-EE1D8ED3CCA9}">
      <dgm:prSet phldrT="[Text]"/>
      <dgm:spPr/>
      <dgm:t>
        <a:bodyPr/>
        <a:lstStyle/>
        <a:p>
          <a:r>
            <a:rPr lang="en-US" dirty="0" smtClean="0"/>
            <a:t>Succession Plans &amp; Strategic Plans</a:t>
          </a:r>
          <a:endParaRPr lang="en-US" dirty="0"/>
        </a:p>
      </dgm:t>
    </dgm:pt>
    <dgm:pt modelId="{BAAD3305-CBD5-7248-B709-4B68B7E3A37E}" type="parTrans" cxnId="{4497DA88-26F8-E549-8084-3A9D772BEAFA}">
      <dgm:prSet/>
      <dgm:spPr/>
      <dgm:t>
        <a:bodyPr/>
        <a:lstStyle/>
        <a:p>
          <a:endParaRPr lang="en-US"/>
        </a:p>
      </dgm:t>
    </dgm:pt>
    <dgm:pt modelId="{7442396D-D168-FA45-95DC-F53B83B5525A}" type="sibTrans" cxnId="{4497DA88-26F8-E549-8084-3A9D772BEAFA}">
      <dgm:prSet/>
      <dgm:spPr/>
      <dgm:t>
        <a:bodyPr/>
        <a:lstStyle/>
        <a:p>
          <a:endParaRPr lang="en-US"/>
        </a:p>
      </dgm:t>
    </dgm:pt>
    <dgm:pt modelId="{92F9B3AB-FC05-9F43-9860-91EE254F882A}" type="pres">
      <dgm:prSet presAssocID="{C0DC3F75-487D-594C-831C-BD302E5E3109}" presName="outerComposite" presStyleCnt="0">
        <dgm:presLayoutVars>
          <dgm:chMax val="5"/>
          <dgm:dir/>
          <dgm:resizeHandles val="exact"/>
        </dgm:presLayoutVars>
      </dgm:prSet>
      <dgm:spPr/>
    </dgm:pt>
    <dgm:pt modelId="{8886B853-1706-8B4F-9717-9DF83C85822B}" type="pres">
      <dgm:prSet presAssocID="{C0DC3F75-487D-594C-831C-BD302E5E3109}" presName="dummyMaxCanvas" presStyleCnt="0">
        <dgm:presLayoutVars/>
      </dgm:prSet>
      <dgm:spPr/>
    </dgm:pt>
    <dgm:pt modelId="{34604FCC-1FB7-8E49-AA75-3D84E1C664E3}" type="pres">
      <dgm:prSet presAssocID="{C0DC3F75-487D-594C-831C-BD302E5E310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0A102-6D62-024D-88F3-897419B8EE23}" type="pres">
      <dgm:prSet presAssocID="{C0DC3F75-487D-594C-831C-BD302E5E3109}" presName="ThreeNodes_2" presStyleLbl="node1" presStyleIdx="1" presStyleCnt="3">
        <dgm:presLayoutVars>
          <dgm:bulletEnabled val="1"/>
        </dgm:presLayoutVars>
      </dgm:prSet>
      <dgm:spPr/>
    </dgm:pt>
    <dgm:pt modelId="{E1C8B82A-5985-F840-9EA8-90E3B2732231}" type="pres">
      <dgm:prSet presAssocID="{C0DC3F75-487D-594C-831C-BD302E5E3109}" presName="ThreeNodes_3" presStyleLbl="node1" presStyleIdx="2" presStyleCnt="3">
        <dgm:presLayoutVars>
          <dgm:bulletEnabled val="1"/>
        </dgm:presLayoutVars>
      </dgm:prSet>
      <dgm:spPr/>
    </dgm:pt>
    <dgm:pt modelId="{4FB702AD-522C-134C-AF03-59EF68F50EF9}" type="pres">
      <dgm:prSet presAssocID="{C0DC3F75-487D-594C-831C-BD302E5E3109}" presName="ThreeConn_1-2" presStyleLbl="fgAccFollowNode1" presStyleIdx="0" presStyleCnt="2">
        <dgm:presLayoutVars>
          <dgm:bulletEnabled val="1"/>
        </dgm:presLayoutVars>
      </dgm:prSet>
      <dgm:spPr/>
    </dgm:pt>
    <dgm:pt modelId="{CF2EAE31-B25B-F142-9F27-99701EE48AD0}" type="pres">
      <dgm:prSet presAssocID="{C0DC3F75-487D-594C-831C-BD302E5E3109}" presName="ThreeConn_2-3" presStyleLbl="fgAccFollowNode1" presStyleIdx="1" presStyleCnt="2">
        <dgm:presLayoutVars>
          <dgm:bulletEnabled val="1"/>
        </dgm:presLayoutVars>
      </dgm:prSet>
      <dgm:spPr/>
    </dgm:pt>
    <dgm:pt modelId="{16B13CB6-FBFB-B14F-BE34-88A8C33563BB}" type="pres">
      <dgm:prSet presAssocID="{C0DC3F75-487D-594C-831C-BD302E5E310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5936C-C19D-AA4E-B0C8-4390CC6EFDFB}" type="pres">
      <dgm:prSet presAssocID="{C0DC3F75-487D-594C-831C-BD302E5E3109}" presName="ThreeNodes_2_text" presStyleLbl="node1" presStyleIdx="2" presStyleCnt="3">
        <dgm:presLayoutVars>
          <dgm:bulletEnabled val="1"/>
        </dgm:presLayoutVars>
      </dgm:prSet>
      <dgm:spPr/>
    </dgm:pt>
    <dgm:pt modelId="{D20B7D34-DBBB-104D-A36F-75AA2646F705}" type="pres">
      <dgm:prSet presAssocID="{C0DC3F75-487D-594C-831C-BD302E5E310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CC30374-27D1-0749-A2C0-54C1BEFC40FC}" type="presOf" srcId="{41E576C0-DD4B-E34C-8557-B3477D3936E5}" destId="{34604FCC-1FB7-8E49-AA75-3D84E1C664E3}" srcOrd="0" destOrd="0" presId="urn:microsoft.com/office/officeart/2005/8/layout/vProcess5"/>
    <dgm:cxn modelId="{43895AF0-6C77-C642-AFFD-20F6D544E6EC}" type="presOf" srcId="{4C552E84-8B67-6640-A7E2-EE1D8ED3CCA9}" destId="{E1C8B82A-5985-F840-9EA8-90E3B2732231}" srcOrd="0" destOrd="0" presId="urn:microsoft.com/office/officeart/2005/8/layout/vProcess5"/>
    <dgm:cxn modelId="{4497DA88-26F8-E549-8084-3A9D772BEAFA}" srcId="{C0DC3F75-487D-594C-831C-BD302E5E3109}" destId="{4C552E84-8B67-6640-A7E2-EE1D8ED3CCA9}" srcOrd="2" destOrd="0" parTransId="{BAAD3305-CBD5-7248-B709-4B68B7E3A37E}" sibTransId="{7442396D-D168-FA45-95DC-F53B83B5525A}"/>
    <dgm:cxn modelId="{E8B43C29-7CD2-0642-803A-D096EF463271}" type="presOf" srcId="{A6D07F37-B530-224F-9C3B-712EE7BC694A}" destId="{14A0A102-6D62-024D-88F3-897419B8EE23}" srcOrd="0" destOrd="0" presId="urn:microsoft.com/office/officeart/2005/8/layout/vProcess5"/>
    <dgm:cxn modelId="{EBA47E4E-AED4-0E41-89A5-9026BBBB10F1}" type="presOf" srcId="{1D947B7E-E303-2F42-A768-6DD79B350C0D}" destId="{4FB702AD-522C-134C-AF03-59EF68F50EF9}" srcOrd="0" destOrd="0" presId="urn:microsoft.com/office/officeart/2005/8/layout/vProcess5"/>
    <dgm:cxn modelId="{5552AC8F-898B-E843-BA40-2913645C3905}" type="presOf" srcId="{0B11A3B8-221C-F747-B9A4-7092ECCE1E29}" destId="{CF2EAE31-B25B-F142-9F27-99701EE48AD0}" srcOrd="0" destOrd="0" presId="urn:microsoft.com/office/officeart/2005/8/layout/vProcess5"/>
    <dgm:cxn modelId="{FF07D5BC-0B1F-BF44-AC80-359AB1BA60FD}" type="presOf" srcId="{4C552E84-8B67-6640-A7E2-EE1D8ED3CCA9}" destId="{D20B7D34-DBBB-104D-A36F-75AA2646F705}" srcOrd="1" destOrd="0" presId="urn:microsoft.com/office/officeart/2005/8/layout/vProcess5"/>
    <dgm:cxn modelId="{A5065F5B-CDE4-264D-AEF0-6BB1E5DB8D8F}" type="presOf" srcId="{A6D07F37-B530-224F-9C3B-712EE7BC694A}" destId="{B5B5936C-C19D-AA4E-B0C8-4390CC6EFDFB}" srcOrd="1" destOrd="0" presId="urn:microsoft.com/office/officeart/2005/8/layout/vProcess5"/>
    <dgm:cxn modelId="{67ADFF4B-98A7-7B49-97ED-D480CB5B677D}" srcId="{C0DC3F75-487D-594C-831C-BD302E5E3109}" destId="{41E576C0-DD4B-E34C-8557-B3477D3936E5}" srcOrd="0" destOrd="0" parTransId="{E0B447BF-D575-C14F-8314-DEAAA569C98B}" sibTransId="{1D947B7E-E303-2F42-A768-6DD79B350C0D}"/>
    <dgm:cxn modelId="{B2316288-8270-6540-AAFD-905881EC99AE}" srcId="{C0DC3F75-487D-594C-831C-BD302E5E3109}" destId="{A6D07F37-B530-224F-9C3B-712EE7BC694A}" srcOrd="1" destOrd="0" parTransId="{7CBB8688-E772-AA4D-9F00-A171978F2AA2}" sibTransId="{0B11A3B8-221C-F747-B9A4-7092ECCE1E29}"/>
    <dgm:cxn modelId="{69118B8A-A01C-D348-99AF-D5C312C9A383}" type="presOf" srcId="{41E576C0-DD4B-E34C-8557-B3477D3936E5}" destId="{16B13CB6-FBFB-B14F-BE34-88A8C33563BB}" srcOrd="1" destOrd="0" presId="urn:microsoft.com/office/officeart/2005/8/layout/vProcess5"/>
    <dgm:cxn modelId="{3B23C6B5-579B-6748-87CA-85F11DB796B9}" type="presOf" srcId="{C0DC3F75-487D-594C-831C-BD302E5E3109}" destId="{92F9B3AB-FC05-9F43-9860-91EE254F882A}" srcOrd="0" destOrd="0" presId="urn:microsoft.com/office/officeart/2005/8/layout/vProcess5"/>
    <dgm:cxn modelId="{4B5992BE-A07F-684A-86F3-40814370D1F8}" type="presParOf" srcId="{92F9B3AB-FC05-9F43-9860-91EE254F882A}" destId="{8886B853-1706-8B4F-9717-9DF83C85822B}" srcOrd="0" destOrd="0" presId="urn:microsoft.com/office/officeart/2005/8/layout/vProcess5"/>
    <dgm:cxn modelId="{B525725A-CD04-904D-8650-9723F77FE552}" type="presParOf" srcId="{92F9B3AB-FC05-9F43-9860-91EE254F882A}" destId="{34604FCC-1FB7-8E49-AA75-3D84E1C664E3}" srcOrd="1" destOrd="0" presId="urn:microsoft.com/office/officeart/2005/8/layout/vProcess5"/>
    <dgm:cxn modelId="{AA3CF614-745A-6940-B9F6-000EAE660A87}" type="presParOf" srcId="{92F9B3AB-FC05-9F43-9860-91EE254F882A}" destId="{14A0A102-6D62-024D-88F3-897419B8EE23}" srcOrd="2" destOrd="0" presId="urn:microsoft.com/office/officeart/2005/8/layout/vProcess5"/>
    <dgm:cxn modelId="{BE0C748C-2974-154E-BBFC-541E43C488E6}" type="presParOf" srcId="{92F9B3AB-FC05-9F43-9860-91EE254F882A}" destId="{E1C8B82A-5985-F840-9EA8-90E3B2732231}" srcOrd="3" destOrd="0" presId="urn:microsoft.com/office/officeart/2005/8/layout/vProcess5"/>
    <dgm:cxn modelId="{9B002AE6-9D45-3C40-B239-D6BCE2C32E1B}" type="presParOf" srcId="{92F9B3AB-FC05-9F43-9860-91EE254F882A}" destId="{4FB702AD-522C-134C-AF03-59EF68F50EF9}" srcOrd="4" destOrd="0" presId="urn:microsoft.com/office/officeart/2005/8/layout/vProcess5"/>
    <dgm:cxn modelId="{7BD7C7D7-A4B1-544B-8002-5E3C0E9DFAAB}" type="presParOf" srcId="{92F9B3AB-FC05-9F43-9860-91EE254F882A}" destId="{CF2EAE31-B25B-F142-9F27-99701EE48AD0}" srcOrd="5" destOrd="0" presId="urn:microsoft.com/office/officeart/2005/8/layout/vProcess5"/>
    <dgm:cxn modelId="{F1D225D5-F921-1F49-AE46-4204A9195E14}" type="presParOf" srcId="{92F9B3AB-FC05-9F43-9860-91EE254F882A}" destId="{16B13CB6-FBFB-B14F-BE34-88A8C33563BB}" srcOrd="6" destOrd="0" presId="urn:microsoft.com/office/officeart/2005/8/layout/vProcess5"/>
    <dgm:cxn modelId="{296AA53F-C8F5-C84E-AEFE-F36C5BE114FE}" type="presParOf" srcId="{92F9B3AB-FC05-9F43-9860-91EE254F882A}" destId="{B5B5936C-C19D-AA4E-B0C8-4390CC6EFDFB}" srcOrd="7" destOrd="0" presId="urn:microsoft.com/office/officeart/2005/8/layout/vProcess5"/>
    <dgm:cxn modelId="{C0065D76-7377-0B40-960E-91354DA24D34}" type="presParOf" srcId="{92F9B3AB-FC05-9F43-9860-91EE254F882A}" destId="{D20B7D34-DBBB-104D-A36F-75AA2646F70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04FCC-1FB7-8E49-AA75-3D84E1C664E3}">
      <dsp:nvSpPr>
        <dsp:cNvPr id="0" name=""/>
        <dsp:cNvSpPr/>
      </dsp:nvSpPr>
      <dsp:spPr>
        <a:xfrm>
          <a:off x="0" y="0"/>
          <a:ext cx="5760481" cy="1052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Legal Configuration</a:t>
          </a:r>
          <a:endParaRPr lang="en-US" sz="2800" kern="1200" dirty="0"/>
        </a:p>
      </dsp:txBody>
      <dsp:txXfrm>
        <a:off x="30827" y="30827"/>
        <a:ext cx="4624738" cy="990858"/>
      </dsp:txXfrm>
    </dsp:sp>
    <dsp:sp modelId="{14A0A102-6D62-024D-88F3-897419B8EE23}">
      <dsp:nvSpPr>
        <dsp:cNvPr id="0" name=""/>
        <dsp:cNvSpPr/>
      </dsp:nvSpPr>
      <dsp:spPr>
        <a:xfrm>
          <a:off x="508277" y="1227931"/>
          <a:ext cx="5760481" cy="1052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Job Descriptions &amp; Bylaws</a:t>
          </a:r>
          <a:endParaRPr lang="en-US" sz="2800" kern="1200" dirty="0"/>
        </a:p>
      </dsp:txBody>
      <dsp:txXfrm>
        <a:off x="539104" y="1258758"/>
        <a:ext cx="4506416" cy="990858"/>
      </dsp:txXfrm>
    </dsp:sp>
    <dsp:sp modelId="{E1C8B82A-5985-F840-9EA8-90E3B2732231}">
      <dsp:nvSpPr>
        <dsp:cNvPr id="0" name=""/>
        <dsp:cNvSpPr/>
      </dsp:nvSpPr>
      <dsp:spPr>
        <a:xfrm>
          <a:off x="1016555" y="2455862"/>
          <a:ext cx="5760481" cy="1052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Succession Plans &amp; Strategic Plans</a:t>
          </a:r>
          <a:endParaRPr lang="en-US" sz="2800" kern="1200" dirty="0"/>
        </a:p>
      </dsp:txBody>
      <dsp:txXfrm>
        <a:off x="1047382" y="2486689"/>
        <a:ext cx="4506416" cy="990858"/>
      </dsp:txXfrm>
    </dsp:sp>
    <dsp:sp modelId="{4FB702AD-522C-134C-AF03-59EF68F50EF9}">
      <dsp:nvSpPr>
        <dsp:cNvPr id="0" name=""/>
        <dsp:cNvSpPr/>
      </dsp:nvSpPr>
      <dsp:spPr>
        <a:xfrm>
          <a:off x="5076348" y="798155"/>
          <a:ext cx="684133" cy="68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5230278" y="798155"/>
        <a:ext cx="376273" cy="514810"/>
      </dsp:txXfrm>
    </dsp:sp>
    <dsp:sp modelId="{CF2EAE31-B25B-F142-9F27-99701EE48AD0}">
      <dsp:nvSpPr>
        <dsp:cNvPr id="0" name=""/>
        <dsp:cNvSpPr/>
      </dsp:nvSpPr>
      <dsp:spPr>
        <a:xfrm>
          <a:off x="5584626" y="2019069"/>
          <a:ext cx="684133" cy="68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5738556" y="2019069"/>
        <a:ext cx="376273" cy="514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FDABF-962A-C440-B330-5129E66BBFC9}" type="datetimeFigureOut">
              <a:rPr lang="en-US" smtClean="0"/>
              <a:t>3/23/12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D8F3D-355B-0C4E-9CCF-D001ED17F3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04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30041-3BBF-634B-A8C2-153F8345CD3D}" type="datetimeFigureOut">
              <a:rPr lang="en-US" smtClean="0"/>
              <a:t>3/23/12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9A93-364A-434C-9824-7BA467CDAB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5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4 frames for building engaged and resilient and engaged  board   We are looking at one frame.  </a:t>
            </a:r>
            <a:r>
              <a:rPr lang="en-US" dirty="0" smtClean="0"/>
              <a:t>You</a:t>
            </a:r>
            <a:r>
              <a:rPr lang="en-US" baseline="0" dirty="0" smtClean="0"/>
              <a:t> </a:t>
            </a:r>
            <a:r>
              <a:rPr lang="en-US" baseline="0" dirty="0" smtClean="0"/>
              <a:t>are not rebuilding Rome.  You are agreeing to support thoughtful change through engagement or……….SCOPE.  Truth – always changing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9A93-364A-434C-9824-7BA467CDAB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7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 1-5 and 5 is high/outstanding and 1 is poor/non-existent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9A93-364A-434C-9824-7BA467CDAB9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66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This backs you into your ability</a:t>
            </a:r>
            <a:r>
              <a:rPr lang="en-US" baseline="0" dirty="0" smtClean="0"/>
              <a:t> to create job descriptions. 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Energy:</a:t>
            </a:r>
            <a:r>
              <a:rPr lang="en-US" baseline="0" dirty="0" smtClean="0"/>
              <a:t>  Face to face; Phone/video conference; and email/texting.  </a:t>
            </a:r>
          </a:p>
          <a:p>
            <a:r>
              <a:rPr lang="en-US" baseline="0" dirty="0" smtClean="0"/>
              <a:t>Engagement – who is talking with who</a:t>
            </a:r>
          </a:p>
          <a:p>
            <a:r>
              <a:rPr lang="en-US" baseline="0" dirty="0" smtClean="0"/>
              <a:t>Exploration – building conversations outside the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9A93-364A-434C-9824-7BA467CDAB9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06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your boards get together.  Leadership training,</a:t>
            </a:r>
            <a:r>
              <a:rPr lang="en-US" baseline="0" dirty="0" smtClean="0"/>
              <a:t> rural policy meeting, subgroups.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9A93-364A-434C-9824-7BA467CDAB9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9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we are NOT talking about:</a:t>
            </a:r>
          </a:p>
          <a:p>
            <a:r>
              <a:rPr lang="en-US" dirty="0" smtClean="0"/>
              <a:t>Legal:</a:t>
            </a:r>
            <a:r>
              <a:rPr lang="en-US" baseline="0" dirty="0" smtClean="0"/>
              <a:t>  </a:t>
            </a:r>
            <a:r>
              <a:rPr lang="en-US" dirty="0" smtClean="0"/>
              <a:t>Heman Marshall</a:t>
            </a:r>
            <a:r>
              <a:rPr lang="en-US" baseline="0" dirty="0" smtClean="0"/>
              <a:t> – NCHN resource;  Review Annually – always changing.  New legal frameworks in Oregon and Washington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9A93-364A-434C-9824-7BA467CDAB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8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going to look at a 4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 for Boards: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The How they engage and contribute to the network.  Energy &amp; Engagement so you create structure supporting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9A93-364A-434C-9824-7BA467CDAB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8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HBR</a:t>
            </a:r>
            <a:r>
              <a:rPr lang="en-US" baseline="0" dirty="0" smtClean="0"/>
              <a:t> in April 2012 has a article on The New Science of Building Great Teams:  You are looking for Charismatic connectors!  Circulate actively, engage people in short, high-energy conversations, communicate with everyone and make sure all team members get a chance to communicate:  energized and focused listening.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9A93-364A-434C-9824-7BA467CDAB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6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BGI students</a:t>
            </a:r>
            <a:r>
              <a:rPr lang="en-US" baseline="0" dirty="0" smtClean="0"/>
              <a:t> drawing on Senge, Hackman and Bellman &amp; Ryan developed this criteria and tested it. 	If you have more than 12 you have congress – enough said.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9A93-364A-434C-9824-7BA467CDAB9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6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404474" indent="-36953629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0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016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525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033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Verdana" charset="0"/>
              </a:rPr>
              <a:t>10 - </a:t>
            </a:r>
            <a:fld id="{26287954-354E-9D4F-B0E1-5BB4EFCAB889}" type="slidenum">
              <a:rPr lang="en-US" sz="800">
                <a:solidFill>
                  <a:schemeClr val="bg1"/>
                </a:solidFill>
                <a:latin typeface="Verdana" charset="0"/>
              </a:rPr>
              <a:pPr/>
              <a:t>9</a:t>
            </a:fld>
            <a:endParaRPr lang="en-US" sz="800" dirty="0">
              <a:solidFill>
                <a:schemeClr val="bg1"/>
              </a:solidFill>
              <a:latin typeface="Verdana" charset="0"/>
            </a:endParaRPr>
          </a:p>
          <a:p>
            <a:endParaRPr lang="en-US" sz="8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296" tIns="45649" rIns="91296" bIns="45649"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Journey:  time and focus, assessment and plan and action review.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Patrick Lencioni, The Five Dysfunction of a Team:  Absence of Trust,</a:t>
            </a:r>
            <a:r>
              <a:rPr lang="en-US" baseline="0" dirty="0" smtClean="0"/>
              <a:t> Fear Conflict, Lack Commitment, Avoid Accountability, Inattention to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9A93-364A-434C-9824-7BA467CDAB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7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Preferences and Conflict – embracing</a:t>
            </a:r>
            <a:r>
              <a:rPr lang="en-US" baseline="0" dirty="0" smtClean="0"/>
              <a:t> differences.  We’ll talk later – if you don’t have this – use your round tables differently or bring in advisors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9A93-364A-434C-9824-7BA467CDAB9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3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helps to create the job deceptions,</a:t>
            </a:r>
            <a:r>
              <a:rPr lang="en-US" baseline="0" dirty="0" smtClean="0"/>
              <a:t> vision and mission and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9A93-364A-434C-9824-7BA467CDAB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0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7F4FEA-DDA0-0B49-9889-A4E4C83BA7FD}" type="datetimeFigureOut">
              <a:rPr lang="en-US" smtClean="0"/>
              <a:t>3/23/12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24AEB6-A6ED-7841-A24B-6A3D47C9E8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4FEA-DDA0-0B49-9889-A4E4C83BA7FD}" type="datetimeFigureOut">
              <a:rPr lang="en-US" smtClean="0"/>
              <a:t>3/23/12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AEB6-A6ED-7841-A24B-6A3D47C9E8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4FEA-DDA0-0B49-9889-A4E4C83BA7FD}" type="datetimeFigureOut">
              <a:rPr lang="en-US" smtClean="0"/>
              <a:t>3/23/12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AEB6-A6ED-7841-A24B-6A3D47C9E8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4FEA-DDA0-0B49-9889-A4E4C83BA7FD}" type="datetimeFigureOut">
              <a:rPr lang="en-US" smtClean="0"/>
              <a:t>3/23/12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AEB6-A6ED-7841-A24B-6A3D47C9E8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4FEA-DDA0-0B49-9889-A4E4C83BA7FD}" type="datetimeFigureOut">
              <a:rPr lang="en-US" smtClean="0"/>
              <a:t>3/23/12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AEB6-A6ED-7841-A24B-6A3D47C9E8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4FEA-DDA0-0B49-9889-A4E4C83BA7FD}" type="datetimeFigureOut">
              <a:rPr lang="en-US" smtClean="0"/>
              <a:t>3/23/12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AEB6-A6ED-7841-A24B-6A3D47C9E8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4FEA-DDA0-0B49-9889-A4E4C83BA7FD}" type="datetimeFigureOut">
              <a:rPr lang="en-US" smtClean="0"/>
              <a:t>3/23/12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AEB6-A6ED-7841-A24B-6A3D47C9E8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4FEA-DDA0-0B49-9889-A4E4C83BA7FD}" type="datetimeFigureOut">
              <a:rPr lang="en-US" smtClean="0"/>
              <a:t>3/23/12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AEB6-A6ED-7841-A24B-6A3D47C9E8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4FEA-DDA0-0B49-9889-A4E4C83BA7FD}" type="datetimeFigureOut">
              <a:rPr lang="en-US" smtClean="0"/>
              <a:t>3/23/12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AEB6-A6ED-7841-A24B-6A3D47C9E8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4FEA-DDA0-0B49-9889-A4E4C83BA7FD}" type="datetimeFigureOut">
              <a:rPr lang="en-US" smtClean="0"/>
              <a:t>3/23/12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AEB6-A6ED-7841-A24B-6A3D47C9E8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4FEA-DDA0-0B49-9889-A4E4C83BA7FD}" type="datetimeFigureOut">
              <a:rPr lang="en-US" smtClean="0"/>
              <a:t>3/23/12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AEB6-A6ED-7841-A24B-6A3D47C9E8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7F4FEA-DDA0-0B49-9889-A4E4C83BA7FD}" type="datetimeFigureOut">
              <a:rPr lang="en-US" smtClean="0"/>
              <a:t>3/23/12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D24AEB6-A6ED-7841-A24B-6A3D47C9E89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Relationship Id="rId3" Type="http://schemas.openxmlformats.org/officeDocument/2006/relationships/hyperlink" Target="mailto:Marykaychess@comcast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Engaged &amp; Resilient:  Network Boards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NCHN </a:t>
            </a:r>
            <a:r>
              <a:rPr lang="en-US" dirty="0" smtClean="0"/>
              <a:t>Conference</a:t>
            </a:r>
          </a:p>
          <a:p>
            <a:r>
              <a:rPr lang="en-US" dirty="0" smtClean="0"/>
              <a:t>Mary </a:t>
            </a:r>
            <a:r>
              <a:rPr lang="en-US" dirty="0" smtClean="0"/>
              <a:t>Kay Chess, PhD</a:t>
            </a:r>
          </a:p>
          <a:p>
            <a:endParaRPr lang="en-US" dirty="0"/>
          </a:p>
          <a:p>
            <a:r>
              <a:rPr lang="en-US" dirty="0" smtClean="0"/>
              <a:t>April</a:t>
            </a:r>
            <a:r>
              <a:rPr lang="en-US" dirty="0" smtClean="0"/>
              <a:t>, </a:t>
            </a:r>
            <a:r>
              <a:rPr lang="en-US" dirty="0" smtClean="0"/>
              <a:t>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2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1425" y="15452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3825" y="16976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6225" y="18500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38625" y="20024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76261" y="1602980"/>
            <a:ext cx="4537563" cy="4358717"/>
            <a:chOff x="2230173" y="1602980"/>
            <a:chExt cx="4683652" cy="4520402"/>
          </a:xfrm>
        </p:grpSpPr>
        <p:sp>
          <p:nvSpPr>
            <p:cNvPr id="11" name="Freeform 10"/>
            <p:cNvSpPr/>
            <p:nvPr/>
          </p:nvSpPr>
          <p:spPr>
            <a:xfrm>
              <a:off x="3897920" y="3356553"/>
              <a:ext cx="1348159" cy="1348159"/>
            </a:xfrm>
            <a:custGeom>
              <a:avLst/>
              <a:gdLst>
                <a:gd name="connsiteX0" fmla="*/ 0 w 1348159"/>
                <a:gd name="connsiteY0" fmla="*/ 674080 h 1348159"/>
                <a:gd name="connsiteX1" fmla="*/ 674080 w 1348159"/>
                <a:gd name="connsiteY1" fmla="*/ 0 h 1348159"/>
                <a:gd name="connsiteX2" fmla="*/ 1348160 w 1348159"/>
                <a:gd name="connsiteY2" fmla="*/ 674080 h 1348159"/>
                <a:gd name="connsiteX3" fmla="*/ 674080 w 1348159"/>
                <a:gd name="connsiteY3" fmla="*/ 1348160 h 1348159"/>
                <a:gd name="connsiteX4" fmla="*/ 0 w 1348159"/>
                <a:gd name="connsiteY4" fmla="*/ 674080 h 134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59" h="1348159">
                  <a:moveTo>
                    <a:pt x="0" y="674080"/>
                  </a:moveTo>
                  <a:cubicBezTo>
                    <a:pt x="0" y="301796"/>
                    <a:pt x="301796" y="0"/>
                    <a:pt x="674080" y="0"/>
                  </a:cubicBezTo>
                  <a:cubicBezTo>
                    <a:pt x="1046364" y="0"/>
                    <a:pt x="1348160" y="301796"/>
                    <a:pt x="1348160" y="674080"/>
                  </a:cubicBezTo>
                  <a:cubicBezTo>
                    <a:pt x="1348160" y="1046364"/>
                    <a:pt x="1046364" y="1348160"/>
                    <a:pt x="674080" y="1348160"/>
                  </a:cubicBezTo>
                  <a:cubicBezTo>
                    <a:pt x="301796" y="1348160"/>
                    <a:pt x="0" y="1046364"/>
                    <a:pt x="0" y="674080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12673" tIns="212673" rIns="212673" bIns="212673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solidFill>
                    <a:sysClr val="window" lastClr="FFFFFF"/>
                  </a:solidFill>
                  <a:latin typeface="Calibri"/>
                </a:rPr>
                <a:t>Trust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6200000">
              <a:off x="4369293" y="3139102"/>
              <a:ext cx="405413" cy="29487"/>
            </a:xfrm>
            <a:custGeom>
              <a:avLst/>
              <a:gdLst>
                <a:gd name="connsiteX0" fmla="*/ 0 w 405413"/>
                <a:gd name="connsiteY0" fmla="*/ 14743 h 29487"/>
                <a:gd name="connsiteX1" fmla="*/ 405413 w 405413"/>
                <a:gd name="connsiteY1" fmla="*/ 14743 h 2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413" h="29487">
                  <a:moveTo>
                    <a:pt x="0" y="14743"/>
                  </a:moveTo>
                  <a:lnTo>
                    <a:pt x="405413" y="14743"/>
                  </a:lnTo>
                </a:path>
              </a:pathLst>
            </a:custGeom>
            <a:noFill/>
            <a:ln w="9525" cap="flat" cmpd="sng" algn="ctr">
              <a:solidFill>
                <a:srgbClr val="C0504D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spcFirstLastPara="0" vert="horz" wrap="square" lIns="205270" tIns="4608" rIns="205272" bIns="4609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60394" y="1602980"/>
              <a:ext cx="1348159" cy="1348159"/>
            </a:xfrm>
            <a:custGeom>
              <a:avLst/>
              <a:gdLst>
                <a:gd name="connsiteX0" fmla="*/ 0 w 1348159"/>
                <a:gd name="connsiteY0" fmla="*/ 674080 h 1348159"/>
                <a:gd name="connsiteX1" fmla="*/ 674080 w 1348159"/>
                <a:gd name="connsiteY1" fmla="*/ 0 h 1348159"/>
                <a:gd name="connsiteX2" fmla="*/ 1348160 w 1348159"/>
                <a:gd name="connsiteY2" fmla="*/ 674080 h 1348159"/>
                <a:gd name="connsiteX3" fmla="*/ 674080 w 1348159"/>
                <a:gd name="connsiteY3" fmla="*/ 1348160 h 1348159"/>
                <a:gd name="connsiteX4" fmla="*/ 0 w 1348159"/>
                <a:gd name="connsiteY4" fmla="*/ 674080 h 134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59" h="1348159">
                  <a:moveTo>
                    <a:pt x="0" y="674080"/>
                  </a:moveTo>
                  <a:cubicBezTo>
                    <a:pt x="0" y="301796"/>
                    <a:pt x="301796" y="0"/>
                    <a:pt x="674080" y="0"/>
                  </a:cubicBezTo>
                  <a:cubicBezTo>
                    <a:pt x="1046364" y="0"/>
                    <a:pt x="1348160" y="301796"/>
                    <a:pt x="1348160" y="674080"/>
                  </a:cubicBezTo>
                  <a:cubicBezTo>
                    <a:pt x="1348160" y="1046364"/>
                    <a:pt x="1046364" y="1348160"/>
                    <a:pt x="674080" y="1348160"/>
                  </a:cubicBezTo>
                  <a:cubicBezTo>
                    <a:pt x="301796" y="1348160"/>
                    <a:pt x="0" y="1046364"/>
                    <a:pt x="0" y="67408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08863" tIns="208863" rIns="208863" bIns="20886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Deliver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0520000">
              <a:off x="5203166" y="3744947"/>
              <a:ext cx="405413" cy="29487"/>
            </a:xfrm>
            <a:custGeom>
              <a:avLst/>
              <a:gdLst>
                <a:gd name="connsiteX0" fmla="*/ 0 w 405413"/>
                <a:gd name="connsiteY0" fmla="*/ 14743 h 29487"/>
                <a:gd name="connsiteX1" fmla="*/ 405413 w 405413"/>
                <a:gd name="connsiteY1" fmla="*/ 14743 h 2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413" h="29487">
                  <a:moveTo>
                    <a:pt x="0" y="14743"/>
                  </a:moveTo>
                  <a:lnTo>
                    <a:pt x="405413" y="14743"/>
                  </a:lnTo>
                </a:path>
              </a:pathLst>
            </a:custGeom>
            <a:noFill/>
            <a:ln w="9525" cap="flat" cmpd="sng" algn="ctr">
              <a:solidFill>
                <a:srgbClr val="C0504D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spcFirstLastPara="0" vert="horz" wrap="square" lIns="205271" tIns="4608" rIns="205271" bIns="4608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65666" y="2814669"/>
              <a:ext cx="1348159" cy="1348159"/>
            </a:xfrm>
            <a:custGeom>
              <a:avLst/>
              <a:gdLst>
                <a:gd name="connsiteX0" fmla="*/ 0 w 1348159"/>
                <a:gd name="connsiteY0" fmla="*/ 674080 h 1348159"/>
                <a:gd name="connsiteX1" fmla="*/ 674080 w 1348159"/>
                <a:gd name="connsiteY1" fmla="*/ 0 h 1348159"/>
                <a:gd name="connsiteX2" fmla="*/ 1348160 w 1348159"/>
                <a:gd name="connsiteY2" fmla="*/ 674080 h 1348159"/>
                <a:gd name="connsiteX3" fmla="*/ 674080 w 1348159"/>
                <a:gd name="connsiteY3" fmla="*/ 1348160 h 1348159"/>
                <a:gd name="connsiteX4" fmla="*/ 0 w 1348159"/>
                <a:gd name="connsiteY4" fmla="*/ 674080 h 134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59" h="1348159">
                  <a:moveTo>
                    <a:pt x="0" y="674080"/>
                  </a:moveTo>
                  <a:cubicBezTo>
                    <a:pt x="0" y="301796"/>
                    <a:pt x="301796" y="0"/>
                    <a:pt x="674080" y="0"/>
                  </a:cubicBezTo>
                  <a:cubicBezTo>
                    <a:pt x="1046364" y="0"/>
                    <a:pt x="1348160" y="301796"/>
                    <a:pt x="1348160" y="674080"/>
                  </a:cubicBezTo>
                  <a:cubicBezTo>
                    <a:pt x="1348160" y="1046364"/>
                    <a:pt x="1046364" y="1348160"/>
                    <a:pt x="674080" y="1348160"/>
                  </a:cubicBezTo>
                  <a:cubicBezTo>
                    <a:pt x="301796" y="1348160"/>
                    <a:pt x="0" y="1046364"/>
                    <a:pt x="0" y="674080"/>
                  </a:cubicBezTo>
                  <a:close/>
                </a:path>
              </a:pathLst>
            </a:cu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08863" tIns="208863" rIns="208863" bIns="20886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noProof="0" dirty="0" smtClean="0">
                  <a:solidFill>
                    <a:sysClr val="window" lastClr="FFFFFF"/>
                  </a:solidFill>
                  <a:latin typeface="Calibri"/>
                </a:rPr>
                <a:t>Results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3240000">
              <a:off x="4884655" y="4725224"/>
              <a:ext cx="405413" cy="29487"/>
            </a:xfrm>
            <a:custGeom>
              <a:avLst/>
              <a:gdLst>
                <a:gd name="connsiteX0" fmla="*/ 0 w 405413"/>
                <a:gd name="connsiteY0" fmla="*/ 14743 h 29487"/>
                <a:gd name="connsiteX1" fmla="*/ 405413 w 405413"/>
                <a:gd name="connsiteY1" fmla="*/ 14743 h 2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413" h="29487">
                  <a:moveTo>
                    <a:pt x="0" y="14743"/>
                  </a:moveTo>
                  <a:lnTo>
                    <a:pt x="405413" y="14743"/>
                  </a:lnTo>
                </a:path>
              </a:pathLst>
            </a:custGeom>
            <a:noFill/>
            <a:ln w="9525" cap="flat" cmpd="sng" algn="ctr">
              <a:solidFill>
                <a:srgbClr val="C0504D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spcFirstLastPara="0" vert="horz" wrap="square" lIns="205271" tIns="4608" rIns="205272" bIns="4609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28644" y="4775223"/>
              <a:ext cx="1348159" cy="1348159"/>
            </a:xfrm>
            <a:custGeom>
              <a:avLst/>
              <a:gdLst>
                <a:gd name="connsiteX0" fmla="*/ 0 w 1348159"/>
                <a:gd name="connsiteY0" fmla="*/ 674080 h 1348159"/>
                <a:gd name="connsiteX1" fmla="*/ 674080 w 1348159"/>
                <a:gd name="connsiteY1" fmla="*/ 0 h 1348159"/>
                <a:gd name="connsiteX2" fmla="*/ 1348160 w 1348159"/>
                <a:gd name="connsiteY2" fmla="*/ 674080 h 1348159"/>
                <a:gd name="connsiteX3" fmla="*/ 674080 w 1348159"/>
                <a:gd name="connsiteY3" fmla="*/ 1348160 h 1348159"/>
                <a:gd name="connsiteX4" fmla="*/ 0 w 1348159"/>
                <a:gd name="connsiteY4" fmla="*/ 674080 h 134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59" h="1348159">
                  <a:moveTo>
                    <a:pt x="0" y="674080"/>
                  </a:moveTo>
                  <a:cubicBezTo>
                    <a:pt x="0" y="301796"/>
                    <a:pt x="301796" y="0"/>
                    <a:pt x="674080" y="0"/>
                  </a:cubicBezTo>
                  <a:cubicBezTo>
                    <a:pt x="1046364" y="0"/>
                    <a:pt x="1348160" y="301796"/>
                    <a:pt x="1348160" y="674080"/>
                  </a:cubicBezTo>
                  <a:cubicBezTo>
                    <a:pt x="1348160" y="1046364"/>
                    <a:pt x="1046364" y="1348160"/>
                    <a:pt x="674080" y="1348160"/>
                  </a:cubicBezTo>
                  <a:cubicBezTo>
                    <a:pt x="301796" y="1348160"/>
                    <a:pt x="0" y="1046364"/>
                    <a:pt x="0" y="67408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08863" tIns="208863" rIns="208863" bIns="20886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Prefer-ences</a:t>
              </a:r>
            </a:p>
          </p:txBody>
        </p:sp>
        <p:sp>
          <p:nvSpPr>
            <p:cNvPr id="18" name="Freeform 17"/>
            <p:cNvSpPr/>
            <p:nvPr/>
          </p:nvSpPr>
          <p:spPr>
            <a:xfrm rot="18360000">
              <a:off x="3853931" y="4725223"/>
              <a:ext cx="405414" cy="29488"/>
            </a:xfrm>
            <a:custGeom>
              <a:avLst/>
              <a:gdLst>
                <a:gd name="connsiteX0" fmla="*/ 0 w 405413"/>
                <a:gd name="connsiteY0" fmla="*/ 14743 h 29487"/>
                <a:gd name="connsiteX1" fmla="*/ 405413 w 405413"/>
                <a:gd name="connsiteY1" fmla="*/ 14743 h 2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413" h="29487">
                  <a:moveTo>
                    <a:pt x="405413" y="14744"/>
                  </a:moveTo>
                  <a:lnTo>
                    <a:pt x="0" y="14744"/>
                  </a:lnTo>
                </a:path>
              </a:pathLst>
            </a:custGeom>
            <a:noFill/>
            <a:ln w="9525" cap="flat" cmpd="sng" algn="ctr">
              <a:solidFill>
                <a:srgbClr val="C0504D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spcFirstLastPara="0" vert="horz" wrap="square" lIns="205271" tIns="4608" rIns="205272" bIns="4609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67196" y="4775223"/>
              <a:ext cx="1348159" cy="1348159"/>
            </a:xfrm>
            <a:custGeom>
              <a:avLst/>
              <a:gdLst>
                <a:gd name="connsiteX0" fmla="*/ 0 w 1348159"/>
                <a:gd name="connsiteY0" fmla="*/ 674080 h 1348159"/>
                <a:gd name="connsiteX1" fmla="*/ 674080 w 1348159"/>
                <a:gd name="connsiteY1" fmla="*/ 0 h 1348159"/>
                <a:gd name="connsiteX2" fmla="*/ 1348160 w 1348159"/>
                <a:gd name="connsiteY2" fmla="*/ 674080 h 1348159"/>
                <a:gd name="connsiteX3" fmla="*/ 674080 w 1348159"/>
                <a:gd name="connsiteY3" fmla="*/ 1348160 h 1348159"/>
                <a:gd name="connsiteX4" fmla="*/ 0 w 1348159"/>
                <a:gd name="connsiteY4" fmla="*/ 674080 h 134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59" h="1348159">
                  <a:moveTo>
                    <a:pt x="0" y="674080"/>
                  </a:moveTo>
                  <a:cubicBezTo>
                    <a:pt x="0" y="301796"/>
                    <a:pt x="301796" y="0"/>
                    <a:pt x="674080" y="0"/>
                  </a:cubicBezTo>
                  <a:cubicBezTo>
                    <a:pt x="1046364" y="0"/>
                    <a:pt x="1348160" y="301796"/>
                    <a:pt x="1348160" y="674080"/>
                  </a:cubicBezTo>
                  <a:cubicBezTo>
                    <a:pt x="1348160" y="1046364"/>
                    <a:pt x="1046364" y="1348160"/>
                    <a:pt x="674080" y="1348160"/>
                  </a:cubicBezTo>
                  <a:cubicBezTo>
                    <a:pt x="301796" y="1348160"/>
                    <a:pt x="0" y="1046364"/>
                    <a:pt x="0" y="67408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08863" tIns="208863" rIns="208863" bIns="20886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Conflict-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Yes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22680000">
              <a:off x="3535420" y="3744946"/>
              <a:ext cx="405414" cy="29488"/>
            </a:xfrm>
            <a:custGeom>
              <a:avLst/>
              <a:gdLst>
                <a:gd name="connsiteX0" fmla="*/ 0 w 405413"/>
                <a:gd name="connsiteY0" fmla="*/ 14743 h 29487"/>
                <a:gd name="connsiteX1" fmla="*/ 405413 w 405413"/>
                <a:gd name="connsiteY1" fmla="*/ 14743 h 2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413" h="29487">
                  <a:moveTo>
                    <a:pt x="405413" y="14744"/>
                  </a:moveTo>
                  <a:lnTo>
                    <a:pt x="0" y="14744"/>
                  </a:lnTo>
                </a:path>
              </a:pathLst>
            </a:custGeom>
            <a:noFill/>
            <a:ln w="9525" cap="flat" cmpd="sng" algn="ctr">
              <a:solidFill>
                <a:srgbClr val="C0504D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spcFirstLastPara="0" vert="horz" wrap="square" lIns="205271" tIns="4609" rIns="205272" bIns="4608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0173" y="2814669"/>
              <a:ext cx="1348159" cy="1348159"/>
            </a:xfrm>
            <a:custGeom>
              <a:avLst/>
              <a:gdLst>
                <a:gd name="connsiteX0" fmla="*/ 0 w 1348159"/>
                <a:gd name="connsiteY0" fmla="*/ 674080 h 1348159"/>
                <a:gd name="connsiteX1" fmla="*/ 674080 w 1348159"/>
                <a:gd name="connsiteY1" fmla="*/ 0 h 1348159"/>
                <a:gd name="connsiteX2" fmla="*/ 1348160 w 1348159"/>
                <a:gd name="connsiteY2" fmla="*/ 674080 h 1348159"/>
                <a:gd name="connsiteX3" fmla="*/ 674080 w 1348159"/>
                <a:gd name="connsiteY3" fmla="*/ 1348160 h 1348159"/>
                <a:gd name="connsiteX4" fmla="*/ 0 w 1348159"/>
                <a:gd name="connsiteY4" fmla="*/ 674080 h 134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59" h="1348159">
                  <a:moveTo>
                    <a:pt x="0" y="674080"/>
                  </a:moveTo>
                  <a:cubicBezTo>
                    <a:pt x="0" y="301796"/>
                    <a:pt x="301796" y="0"/>
                    <a:pt x="674080" y="0"/>
                  </a:cubicBezTo>
                  <a:cubicBezTo>
                    <a:pt x="1046364" y="0"/>
                    <a:pt x="1348160" y="301796"/>
                    <a:pt x="1348160" y="674080"/>
                  </a:cubicBezTo>
                  <a:cubicBezTo>
                    <a:pt x="1348160" y="1046364"/>
                    <a:pt x="1046364" y="1348160"/>
                    <a:pt x="674080" y="1348160"/>
                  </a:cubicBezTo>
                  <a:cubicBezTo>
                    <a:pt x="301796" y="1348160"/>
                    <a:pt x="0" y="1046364"/>
                    <a:pt x="0" y="674080"/>
                  </a:cubicBezTo>
                  <a:close/>
                </a:path>
              </a:pathLst>
            </a:cu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F7964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08863" tIns="208863" rIns="208863" bIns="20886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Commit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175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Performance Teams: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2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bother with Preferences…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9250" indent="-34925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rgbClr val="333333"/>
                </a:solidFill>
                <a:latin typeface="Chalkboard"/>
                <a:cs typeface="Chalkboard"/>
              </a:rPr>
              <a:t>Recognize fundamental variations in the ways </a:t>
            </a:r>
            <a:r>
              <a:rPr lang="en-US" dirty="0" smtClean="0">
                <a:solidFill>
                  <a:srgbClr val="333333"/>
                </a:solidFill>
                <a:latin typeface="Chalkboard"/>
                <a:cs typeface="Chalkboard"/>
              </a:rPr>
              <a:t> members</a:t>
            </a:r>
            <a:r>
              <a:rPr lang="en-US" sz="2400" dirty="0" smtClean="0">
                <a:solidFill>
                  <a:srgbClr val="333333"/>
                </a:solidFill>
                <a:latin typeface="Chalkboard"/>
                <a:cs typeface="Chalkboard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Chalkboard"/>
                <a:cs typeface="Chalkboard"/>
              </a:rPr>
              <a:t>all approach the </a:t>
            </a:r>
            <a:r>
              <a:rPr lang="en-US" dirty="0" smtClean="0">
                <a:solidFill>
                  <a:srgbClr val="333333"/>
                </a:solidFill>
                <a:latin typeface="Chalkboard"/>
                <a:cs typeface="Chalkboard"/>
              </a:rPr>
              <a:t>board</a:t>
            </a:r>
            <a:r>
              <a:rPr lang="en-US" sz="2400" dirty="0" smtClean="0">
                <a:solidFill>
                  <a:srgbClr val="333333"/>
                </a:solidFill>
                <a:latin typeface="Chalkboard"/>
                <a:cs typeface="Chalkboard"/>
              </a:rPr>
              <a:t> </a:t>
            </a:r>
            <a:endParaRPr lang="en-US" sz="2400" dirty="0">
              <a:solidFill>
                <a:srgbClr val="333333"/>
              </a:solidFill>
              <a:latin typeface="Chalkboard"/>
              <a:cs typeface="Chalkboard"/>
            </a:endParaRPr>
          </a:p>
          <a:p>
            <a:pPr marL="806450" lvl="1" indent="-349250">
              <a:buFont typeface="Arial"/>
              <a:buChar char="•"/>
            </a:pPr>
            <a:r>
              <a:rPr lang="en-US" dirty="0" smtClean="0">
                <a:solidFill>
                  <a:srgbClr val="333333"/>
                </a:solidFill>
                <a:latin typeface="Chalkboard"/>
                <a:cs typeface="Chalkboard"/>
              </a:rPr>
              <a:t>How they </a:t>
            </a:r>
            <a:r>
              <a:rPr lang="en-US" dirty="0">
                <a:solidFill>
                  <a:srgbClr val="333333"/>
                </a:solidFill>
                <a:latin typeface="Chalkboard"/>
                <a:cs typeface="Chalkboard"/>
              </a:rPr>
              <a:t>are energized</a:t>
            </a:r>
          </a:p>
          <a:p>
            <a:pPr marL="806450" lvl="1" indent="-349250"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latin typeface="Chalkboard"/>
                <a:cs typeface="Chalkboard"/>
              </a:rPr>
              <a:t>How </a:t>
            </a:r>
            <a:r>
              <a:rPr lang="en-US" dirty="0" smtClean="0">
                <a:solidFill>
                  <a:srgbClr val="333333"/>
                </a:solidFill>
                <a:latin typeface="Chalkboard"/>
                <a:cs typeface="Chalkboard"/>
              </a:rPr>
              <a:t>they</a:t>
            </a:r>
            <a:r>
              <a:rPr lang="en-US" dirty="0" smtClean="0">
                <a:solidFill>
                  <a:srgbClr val="333333"/>
                </a:solidFill>
                <a:latin typeface="Chalkboard"/>
                <a:cs typeface="Chalkboard"/>
              </a:rPr>
              <a:t> </a:t>
            </a:r>
            <a:r>
              <a:rPr lang="en-US" dirty="0">
                <a:solidFill>
                  <a:srgbClr val="333333"/>
                </a:solidFill>
                <a:latin typeface="Chalkboard"/>
                <a:cs typeface="Chalkboard"/>
              </a:rPr>
              <a:t>perceive &amp; collect data</a:t>
            </a:r>
          </a:p>
          <a:p>
            <a:pPr marL="806450" lvl="1" indent="-349250"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latin typeface="Chalkboard"/>
                <a:cs typeface="Chalkboard"/>
              </a:rPr>
              <a:t>How </a:t>
            </a:r>
            <a:r>
              <a:rPr lang="en-US" dirty="0" smtClean="0">
                <a:solidFill>
                  <a:srgbClr val="333333"/>
                </a:solidFill>
                <a:latin typeface="Chalkboard"/>
                <a:cs typeface="Chalkboard"/>
              </a:rPr>
              <a:t>they</a:t>
            </a:r>
            <a:r>
              <a:rPr lang="en-US" dirty="0" smtClean="0">
                <a:solidFill>
                  <a:srgbClr val="333333"/>
                </a:solidFill>
                <a:latin typeface="Chalkboard"/>
                <a:cs typeface="Chalkboard"/>
              </a:rPr>
              <a:t> </a:t>
            </a:r>
            <a:r>
              <a:rPr lang="en-US" dirty="0">
                <a:solidFill>
                  <a:srgbClr val="333333"/>
                </a:solidFill>
                <a:latin typeface="Chalkboard"/>
                <a:cs typeface="Chalkboard"/>
              </a:rPr>
              <a:t>make decisions</a:t>
            </a:r>
          </a:p>
          <a:p>
            <a:pPr marL="806450" lvl="1" indent="-34925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latin typeface="Chalkboard"/>
                <a:cs typeface="Chalkboard"/>
              </a:rPr>
              <a:t>How </a:t>
            </a:r>
            <a:r>
              <a:rPr lang="en-US" dirty="0" smtClean="0">
                <a:solidFill>
                  <a:srgbClr val="333333"/>
                </a:solidFill>
                <a:latin typeface="Chalkboard"/>
                <a:cs typeface="Chalkboard"/>
              </a:rPr>
              <a:t>they</a:t>
            </a:r>
            <a:r>
              <a:rPr lang="en-US" dirty="0" smtClean="0">
                <a:solidFill>
                  <a:srgbClr val="333333"/>
                </a:solidFill>
                <a:latin typeface="Chalkboard"/>
                <a:cs typeface="Chalkboard"/>
              </a:rPr>
              <a:t> </a:t>
            </a:r>
            <a:r>
              <a:rPr lang="en-US" dirty="0">
                <a:solidFill>
                  <a:srgbClr val="333333"/>
                </a:solidFill>
                <a:latin typeface="Chalkboard"/>
                <a:cs typeface="Chalkboard"/>
              </a:rPr>
              <a:t>organize our lives</a:t>
            </a:r>
          </a:p>
          <a:p>
            <a:pPr marL="349250" indent="-3492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333333"/>
                </a:solidFill>
                <a:latin typeface="Chalkboard"/>
                <a:cs typeface="Chalkboard"/>
              </a:rPr>
              <a:t>Develop clearer understanding of </a:t>
            </a:r>
            <a:r>
              <a:rPr lang="en-US" sz="2400" dirty="0" smtClean="0">
                <a:solidFill>
                  <a:srgbClr val="333333"/>
                </a:solidFill>
                <a:latin typeface="Chalkboard"/>
                <a:cs typeface="Chalkboard"/>
              </a:rPr>
              <a:t>self </a:t>
            </a:r>
            <a:r>
              <a:rPr lang="en-US" sz="2400" dirty="0">
                <a:solidFill>
                  <a:srgbClr val="333333"/>
                </a:solidFill>
                <a:latin typeface="Chalkboard"/>
                <a:cs typeface="Chalkboard"/>
              </a:rPr>
              <a:t>in relation to </a:t>
            </a:r>
            <a:r>
              <a:rPr lang="en-US" sz="2400" dirty="0" smtClean="0">
                <a:solidFill>
                  <a:srgbClr val="333333"/>
                </a:solidFill>
                <a:latin typeface="Chalkboard"/>
                <a:cs typeface="Chalkboard"/>
              </a:rPr>
              <a:t>others on the board</a:t>
            </a:r>
            <a:endParaRPr lang="en-US" sz="2400" dirty="0">
              <a:solidFill>
                <a:srgbClr val="333333"/>
              </a:solidFill>
              <a:latin typeface="Chalkboard"/>
              <a:cs typeface="Chalkboard"/>
            </a:endParaRPr>
          </a:p>
          <a:p>
            <a:pPr marL="349250" indent="-349250">
              <a:buFont typeface="Arial"/>
              <a:buChar char="•"/>
            </a:pPr>
            <a:r>
              <a:rPr lang="en-US" sz="2400" dirty="0">
                <a:solidFill>
                  <a:srgbClr val="333333"/>
                </a:solidFill>
                <a:latin typeface="Chalkboard"/>
                <a:cs typeface="Chalkboard"/>
              </a:rPr>
              <a:t>Leverage differences for </a:t>
            </a:r>
            <a:r>
              <a:rPr lang="en-US" sz="2400" dirty="0" smtClean="0">
                <a:solidFill>
                  <a:srgbClr val="333333"/>
                </a:solidFill>
                <a:latin typeface="Chalkboard"/>
                <a:cs typeface="Chalkboard"/>
              </a:rPr>
              <a:t>board/team </a:t>
            </a:r>
            <a:r>
              <a:rPr lang="en-US" sz="2400" dirty="0">
                <a:solidFill>
                  <a:srgbClr val="333333"/>
                </a:solidFill>
                <a:latin typeface="Chalkboard"/>
                <a:cs typeface="Chalkboard"/>
              </a:rPr>
              <a:t>learning and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3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Agreements:  Innovate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ct val="15000"/>
              </a:spcAft>
            </a:pPr>
            <a:r>
              <a:rPr lang="en-US" sz="2400" b="1" dirty="0">
                <a:latin typeface="Franklin Gothic Book" charset="0"/>
                <a:ea typeface="ＭＳ Ｐゴシック" charset="0"/>
                <a:cs typeface="ＭＳ Ｐゴシック" charset="0"/>
              </a:rPr>
              <a:t>Individual &amp; Collective Accountability</a:t>
            </a:r>
            <a:r>
              <a:rPr lang="en-US" dirty="0">
                <a:latin typeface="Franklin Gothic Book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spcAft>
                <a:spcPct val="15000"/>
              </a:spcAft>
            </a:pPr>
            <a:r>
              <a:rPr lang="en-US" sz="1800" dirty="0">
                <a:latin typeface="Franklin Gothic Book" charset="0"/>
                <a:ea typeface="ＭＳ Ｐゴシック" charset="0"/>
              </a:rPr>
              <a:t>We will support each other </a:t>
            </a:r>
            <a:r>
              <a:rPr lang="en-US" sz="1800" dirty="0" smtClean="0">
                <a:latin typeface="Franklin Gothic Book" charset="0"/>
                <a:ea typeface="ＭＳ Ｐゴシック" charset="0"/>
              </a:rPr>
              <a:t>strategically to </a:t>
            </a:r>
            <a:r>
              <a:rPr lang="en-US" sz="1800" dirty="0">
                <a:latin typeface="Franklin Gothic Book" charset="0"/>
                <a:ea typeface="ＭＳ Ｐゴシック" charset="0"/>
              </a:rPr>
              <a:t>learn and achieve our </a:t>
            </a:r>
            <a:r>
              <a:rPr lang="en-US" sz="1800" dirty="0" smtClean="0">
                <a:latin typeface="Franklin Gothic Book" charset="0"/>
                <a:ea typeface="ＭＳ Ｐゴシック" charset="0"/>
              </a:rPr>
              <a:t>board</a:t>
            </a:r>
            <a:r>
              <a:rPr lang="en-US" sz="1800" dirty="0" smtClean="0">
                <a:latin typeface="Franklin Gothic Book" charset="0"/>
                <a:ea typeface="ＭＳ Ｐゴシック" charset="0"/>
              </a:rPr>
              <a:t> </a:t>
            </a:r>
            <a:r>
              <a:rPr lang="en-US" sz="1800" dirty="0">
                <a:latin typeface="Franklin Gothic Book" charset="0"/>
                <a:ea typeface="ＭＳ Ｐゴシック" charset="0"/>
              </a:rPr>
              <a:t>goals</a:t>
            </a:r>
          </a:p>
          <a:p>
            <a:pPr lvl="1">
              <a:spcAft>
                <a:spcPct val="15000"/>
              </a:spcAft>
            </a:pPr>
            <a:r>
              <a:rPr lang="en-US" sz="1800" dirty="0">
                <a:latin typeface="Franklin Gothic Book" charset="0"/>
                <a:ea typeface="ＭＳ Ｐゴシック" charset="0"/>
              </a:rPr>
              <a:t>We will help each other to realize our full potential</a:t>
            </a:r>
            <a:r>
              <a:rPr lang="en-US" sz="2000" dirty="0">
                <a:latin typeface="Franklin Gothic Book" charset="0"/>
                <a:ea typeface="ＭＳ Ｐゴシック" charset="0"/>
              </a:rPr>
              <a:t> </a:t>
            </a:r>
          </a:p>
          <a:p>
            <a:pPr>
              <a:lnSpc>
                <a:spcPct val="60000"/>
              </a:lnSpc>
              <a:spcAft>
                <a:spcPct val="15000"/>
              </a:spcAft>
            </a:pPr>
            <a:r>
              <a:rPr lang="en-US" sz="2400" b="1" dirty="0" smtClean="0">
                <a:latin typeface="Franklin Gothic Book" charset="0"/>
                <a:ea typeface="ＭＳ Ｐゴシック" charset="0"/>
                <a:cs typeface="ＭＳ Ｐゴシック" charset="0"/>
              </a:rPr>
              <a:t>Respect:  Possibility &amp; Ambiguity</a:t>
            </a:r>
            <a:endParaRPr lang="en-US" sz="2400" b="1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lvl="1">
              <a:spcAft>
                <a:spcPct val="15000"/>
              </a:spcAft>
            </a:pPr>
            <a:r>
              <a:rPr lang="en-US" sz="1800" dirty="0">
                <a:latin typeface="Franklin Gothic Book" charset="0"/>
                <a:ea typeface="ＭＳ Ｐゴシック" charset="0"/>
              </a:rPr>
              <a:t>We will respect each others</a:t>
            </a:r>
            <a:r>
              <a:rPr lang="ja-JP" altLang="en-US" sz="1800" dirty="0">
                <a:latin typeface="Franklin Gothic Book" charset="0"/>
                <a:ea typeface="ＭＳ Ｐゴシック" charset="0"/>
              </a:rPr>
              <a:t>’</a:t>
            </a:r>
            <a:r>
              <a:rPr lang="en-US" sz="1800" dirty="0">
                <a:latin typeface="Franklin Gothic Book" charset="0"/>
                <a:ea typeface="ＭＳ Ｐゴシック" charset="0"/>
              </a:rPr>
              <a:t> confusion</a:t>
            </a:r>
          </a:p>
          <a:p>
            <a:pPr lvl="1">
              <a:spcAft>
                <a:spcPct val="15000"/>
              </a:spcAft>
            </a:pPr>
            <a:r>
              <a:rPr lang="en-US" sz="1800" dirty="0">
                <a:latin typeface="Franklin Gothic Book" charset="0"/>
                <a:ea typeface="ＭＳ Ｐゴシック" charset="0"/>
              </a:rPr>
              <a:t>We will create an environment of trust so </a:t>
            </a:r>
            <a:r>
              <a:rPr lang="en-US" sz="1800" dirty="0" smtClean="0">
                <a:latin typeface="Franklin Gothic Book" charset="0"/>
                <a:ea typeface="ＭＳ Ｐゴシック" charset="0"/>
              </a:rPr>
              <a:t>creativity is encouraged</a:t>
            </a:r>
            <a:endParaRPr lang="en-US" sz="1800" b="1" dirty="0">
              <a:latin typeface="Franklin Gothic Book" charset="0"/>
              <a:ea typeface="ＭＳ Ｐゴシック" charset="0"/>
            </a:endParaRPr>
          </a:p>
          <a:p>
            <a:pPr>
              <a:lnSpc>
                <a:spcPct val="60000"/>
              </a:lnSpc>
              <a:spcAft>
                <a:spcPct val="15000"/>
              </a:spcAft>
            </a:pPr>
            <a:r>
              <a:rPr lang="en-US" sz="2400" b="1" dirty="0">
                <a:latin typeface="Franklin Gothic Book" charset="0"/>
                <a:ea typeface="ＭＳ Ｐゴシック" charset="0"/>
                <a:cs typeface="ＭＳ Ｐゴシック" charset="0"/>
              </a:rPr>
              <a:t>Work Together to </a:t>
            </a:r>
            <a:r>
              <a:rPr lang="en-US" b="1" dirty="0" smtClean="0">
                <a:latin typeface="Franklin Gothic Book" charset="0"/>
                <a:ea typeface="ＭＳ Ｐゴシック" charset="0"/>
                <a:cs typeface="ＭＳ Ｐゴシック" charset="0"/>
              </a:rPr>
              <a:t>Deliver</a:t>
            </a:r>
            <a:r>
              <a:rPr lang="en-US" sz="2400" b="1" dirty="0" smtClean="0">
                <a:latin typeface="Franklin Gothic Book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b="1" dirty="0">
                <a:latin typeface="Franklin Gothic Book" charset="0"/>
                <a:ea typeface="ＭＳ Ｐゴシック" charset="0"/>
                <a:cs typeface="ＭＳ Ｐゴシック" charset="0"/>
              </a:rPr>
              <a:t>Celebrate &amp; Evaluate</a:t>
            </a:r>
            <a:r>
              <a:rPr lang="en-US" dirty="0">
                <a:latin typeface="Franklin Gothic Book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spcAft>
                <a:spcPct val="15000"/>
              </a:spcAft>
            </a:pPr>
            <a:r>
              <a:rPr lang="en-US" sz="1700" dirty="0">
                <a:latin typeface="Franklin Gothic Book" charset="0"/>
                <a:ea typeface="ＭＳ Ｐゴシック" charset="0"/>
              </a:rPr>
              <a:t>We will encourage, support and </a:t>
            </a:r>
            <a:r>
              <a:rPr lang="en-US" sz="1700" dirty="0" smtClean="0">
                <a:latin typeface="Franklin Gothic Book" charset="0"/>
                <a:ea typeface="ＭＳ Ｐゴシック" charset="0"/>
              </a:rPr>
              <a:t>be accountable</a:t>
            </a:r>
            <a:r>
              <a:rPr lang="en-US" sz="1700" dirty="0" smtClean="0">
                <a:latin typeface="Franklin Gothic Book" charset="0"/>
                <a:ea typeface="ＭＳ Ｐゴシック" charset="0"/>
              </a:rPr>
              <a:t> to </a:t>
            </a:r>
            <a:r>
              <a:rPr lang="en-US" sz="1700" dirty="0">
                <a:latin typeface="Franklin Gothic Book" charset="0"/>
                <a:ea typeface="ＭＳ Ｐゴシック" charset="0"/>
              </a:rPr>
              <a:t>each other</a:t>
            </a:r>
          </a:p>
          <a:p>
            <a:pPr lvl="1">
              <a:spcAft>
                <a:spcPct val="15000"/>
              </a:spcAft>
            </a:pPr>
            <a:r>
              <a:rPr lang="en-US" sz="1700" dirty="0">
                <a:latin typeface="Franklin Gothic Book" charset="0"/>
                <a:ea typeface="ＭＳ Ｐゴシック" charset="0"/>
              </a:rPr>
              <a:t>We will help respectively resolve whatever confusion </a:t>
            </a:r>
            <a:r>
              <a:rPr lang="en-US" sz="1700" dirty="0" smtClean="0">
                <a:latin typeface="Franklin Gothic Book" charset="0"/>
                <a:ea typeface="ＭＳ Ｐゴシック" charset="0"/>
              </a:rPr>
              <a:t>is in the room</a:t>
            </a:r>
            <a:r>
              <a:rPr lang="en-US" sz="1700" dirty="0" smtClean="0">
                <a:latin typeface="Franklin Gothic Book" charset="0"/>
                <a:ea typeface="ＭＳ Ｐゴシック" charset="0"/>
              </a:rPr>
              <a:t> </a:t>
            </a:r>
            <a:endParaRPr lang="en-US" sz="1700" dirty="0">
              <a:latin typeface="Franklin Gothic Book" charset="0"/>
              <a:ea typeface="ＭＳ Ｐゴシック" charset="0"/>
            </a:endParaRPr>
          </a:p>
          <a:p>
            <a:pPr>
              <a:lnSpc>
                <a:spcPct val="60000"/>
              </a:lnSpc>
              <a:spcAft>
                <a:spcPct val="15000"/>
              </a:spcAft>
            </a:pPr>
            <a:endParaRPr lang="en-US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9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 Network Board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Rate Board Efficiently</a:t>
            </a:r>
          </a:p>
          <a:p>
            <a:r>
              <a:rPr lang="en-US" dirty="0" smtClean="0"/>
              <a:t>Rate Board Energy</a:t>
            </a:r>
          </a:p>
          <a:p>
            <a:r>
              <a:rPr lang="en-US" dirty="0" smtClean="0"/>
              <a:t>Rate Board Communication</a:t>
            </a:r>
            <a:endParaRPr lang="en-US" dirty="0" smtClean="0"/>
          </a:p>
          <a:p>
            <a:r>
              <a:rPr lang="en-US" dirty="0" smtClean="0"/>
              <a:t>Rate Board Engagement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5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1173009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Member:  Time &amp; Commitment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41721" y="2316009"/>
            <a:ext cx="1334541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2867903" y="2316010"/>
            <a:ext cx="5199651" cy="639762"/>
          </a:xfrm>
        </p:spPr>
        <p:txBody>
          <a:bodyPr/>
          <a:lstStyle/>
          <a:p>
            <a:r>
              <a:rPr lang="en-US" dirty="0" smtClean="0"/>
              <a:t>Their Board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82070" r="-82070"/>
          <a:stretch>
            <a:fillRect/>
          </a:stretch>
        </p:blipFill>
        <p:spPr>
          <a:xfrm>
            <a:off x="2868613" y="2974975"/>
            <a:ext cx="5195887" cy="2835275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76264" b="-76264"/>
          <a:stretch>
            <a:fillRect/>
          </a:stretch>
        </p:blipFill>
        <p:spPr>
          <a:xfrm>
            <a:off x="1041400" y="2974975"/>
            <a:ext cx="1171575" cy="2835275"/>
          </a:xfrm>
        </p:spPr>
      </p:pic>
    </p:spTree>
    <p:extLst>
      <p:ext uri="{BB962C8B-B14F-4D97-AF65-F5344CB8AC3E}">
        <p14:creationId xmlns:p14="http://schemas.microsoft.com/office/powerpoint/2010/main" val="294206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462" y="599519"/>
            <a:ext cx="8116851" cy="836173"/>
          </a:xfrm>
        </p:spPr>
        <p:txBody>
          <a:bodyPr>
            <a:normAutofit/>
          </a:bodyPr>
          <a:lstStyle/>
          <a:p>
            <a:r>
              <a:rPr lang="en-GB" dirty="0" smtClean="0"/>
              <a:t>Rate: 1(poor) &amp; 5(outstanding)</a:t>
            </a:r>
            <a:endParaRPr lang="en-GB" dirty="0"/>
          </a:p>
        </p:txBody>
      </p:sp>
      <p:graphicFrame>
        <p:nvGraphicFramePr>
          <p:cNvPr id="253012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158887"/>
              </p:ext>
            </p:extLst>
          </p:nvPr>
        </p:nvGraphicFramePr>
        <p:xfrm>
          <a:off x="799481" y="1955800"/>
          <a:ext cx="7660832" cy="3860800"/>
        </p:xfrm>
        <a:graphic>
          <a:graphicData uri="http://schemas.openxmlformats.org/drawingml/2006/table">
            <a:tbl>
              <a:tblPr/>
              <a:tblGrid>
                <a:gridCol w="2722125"/>
                <a:gridCol w="1579164"/>
                <a:gridCol w="1618316"/>
                <a:gridCol w="1741227"/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GB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Your  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Board 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Sept. 2012</a:t>
                      </a:r>
                      <a:endParaRPr kumimoji="0" lang="en-GB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Efficiency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Energy Level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Communication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Engagement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960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Mapping:  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4493" b="24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829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462" y="599519"/>
            <a:ext cx="8116851" cy="836173"/>
          </a:xfrm>
        </p:spPr>
        <p:txBody>
          <a:bodyPr>
            <a:normAutofit/>
          </a:bodyPr>
          <a:lstStyle/>
          <a:p>
            <a:r>
              <a:rPr lang="en-GB" dirty="0" smtClean="0"/>
              <a:t>Time:  (10 minute slots)</a:t>
            </a:r>
            <a:endParaRPr lang="en-GB" dirty="0"/>
          </a:p>
        </p:txBody>
      </p:sp>
      <p:graphicFrame>
        <p:nvGraphicFramePr>
          <p:cNvPr id="253012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27481"/>
              </p:ext>
            </p:extLst>
          </p:nvPr>
        </p:nvGraphicFramePr>
        <p:xfrm>
          <a:off x="799481" y="1955800"/>
          <a:ext cx="7660832" cy="3860800"/>
        </p:xfrm>
        <a:graphic>
          <a:graphicData uri="http://schemas.openxmlformats.org/drawingml/2006/table">
            <a:tbl>
              <a:tblPr/>
              <a:tblGrid>
                <a:gridCol w="2722125"/>
                <a:gridCol w="1052716"/>
                <a:gridCol w="1955043"/>
                <a:gridCol w="1930948"/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Board Members</a:t>
                      </a:r>
                      <a:endParaRPr kumimoji="0" lang="en-GB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Topic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Talking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Technology Check</a:t>
                      </a:r>
                      <a:endParaRPr kumimoji="0" lang="en-GB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Sam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Dick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Harry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Mabel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017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Builds Effective Teams:</a:t>
            </a:r>
          </a:p>
          <a:p>
            <a:r>
              <a:rPr lang="en-US" dirty="0"/>
              <a:t> </a:t>
            </a:r>
            <a:r>
              <a:rPr lang="en-US" dirty="0" smtClean="0"/>
              <a:t>            Face-to-Face</a:t>
            </a: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933" r="3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979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Advisors &amp; Meetings at Meetings.  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rcRect t="10978" b="109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226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Defining </a:t>
            </a:r>
            <a:r>
              <a:rPr lang="en-US" dirty="0" smtClean="0"/>
              <a:t>Boards as High Performing Teams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Board Structures Supporting Engagement &amp; Resiliency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Tools for High Performing Boards:  Stickiness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80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Board Change</a:t>
            </a:r>
            <a:r>
              <a:rPr lang="en-US" dirty="0" smtClean="0"/>
              <a:t>:  A Destination, and maybe, a Roadmap.</a:t>
            </a:r>
            <a:endParaRPr lang="en-US" dirty="0"/>
          </a:p>
        </p:txBody>
      </p:sp>
      <p:pic>
        <p:nvPicPr>
          <p:cNvPr id="6" name="Content Placeholder 5" descr="Bridging tea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3" r="-4643"/>
          <a:stretch>
            <a:fillRect/>
          </a:stretch>
        </p:blipFill>
        <p:spPr>
          <a:xfrm>
            <a:off x="1043490" y="2387139"/>
            <a:ext cx="7024743" cy="34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8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Tools for   Network Boards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Stickiness for High Performance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517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iStock_000001839513X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r="27493"/>
          <a:stretch>
            <a:fillRect/>
          </a:stretch>
        </p:blipFill>
        <p:spPr/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Marykaychess@comcast.net</a:t>
            </a:r>
            <a:endParaRPr lang="en-US" sz="2000" dirty="0" smtClean="0"/>
          </a:p>
          <a:p>
            <a:r>
              <a:rPr lang="en-US" sz="2000" dirty="0" smtClean="0"/>
              <a:t>360.331.3605</a:t>
            </a:r>
          </a:p>
        </p:txBody>
      </p:sp>
    </p:spTree>
    <p:extLst>
      <p:ext uri="{BB962C8B-B14F-4D97-AF65-F5344CB8AC3E}">
        <p14:creationId xmlns:p14="http://schemas.microsoft.com/office/powerpoint/2010/main" val="8845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90039139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923" y="2647950"/>
            <a:ext cx="7254442" cy="273984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989569"/>
            <a:ext cx="7024744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“The people who are crazy enough to think they can change the world are the ones who do.”  </a:t>
            </a:r>
            <a:r>
              <a:rPr lang="en-US" sz="1100" dirty="0" smtClean="0"/>
              <a:t>Apple’s THINK DIFFERENT commercial, 1997.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2082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Board Frames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376491"/>
            <a:ext cx="3309803" cy="1260629"/>
          </a:xfrm>
        </p:spPr>
        <p:txBody>
          <a:bodyPr>
            <a:normAutofit/>
          </a:bodyPr>
          <a:lstStyle/>
          <a:p>
            <a:r>
              <a:rPr lang="en-US" dirty="0" smtClean="0"/>
              <a:t>Define and Determine </a:t>
            </a:r>
            <a:r>
              <a:rPr lang="en-US" dirty="0" smtClean="0"/>
              <a:t>Focus of this Conversation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2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Board Framework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994255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013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65" y="717042"/>
            <a:ext cx="8205013" cy="57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3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Can Network Boards be HP Teams?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What is the definition of a high performing team?</a:t>
            </a:r>
          </a:p>
          <a:p>
            <a:r>
              <a:rPr lang="en-US" dirty="0" smtClean="0"/>
              <a:t>What are the characteristics?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3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r>
              <a:rPr lang="en-US" dirty="0" smtClean="0"/>
              <a:t>of a HP Team - BGI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HP Team</a:t>
            </a:r>
            <a:r>
              <a:rPr lang="en-US" dirty="0" smtClean="0"/>
              <a:t>:  </a:t>
            </a:r>
            <a:r>
              <a:rPr lang="en-US" dirty="0" smtClean="0"/>
              <a:t>5 -12 </a:t>
            </a:r>
            <a:r>
              <a:rPr lang="en-US" dirty="0" smtClean="0"/>
              <a:t>individuals with…</a:t>
            </a:r>
          </a:p>
          <a:p>
            <a:r>
              <a:rPr lang="en-US" dirty="0" smtClean="0"/>
              <a:t>Purpose </a:t>
            </a:r>
            <a:r>
              <a:rPr lang="en-US" dirty="0" smtClean="0"/>
              <a:t>&amp; </a:t>
            </a:r>
            <a:r>
              <a:rPr lang="en-US" dirty="0" smtClean="0"/>
              <a:t>Direction:  Compelling</a:t>
            </a:r>
            <a:endParaRPr lang="en-US" dirty="0" smtClean="0"/>
          </a:p>
          <a:p>
            <a:r>
              <a:rPr lang="en-US" dirty="0" smtClean="0"/>
              <a:t>Leadership:  Shared</a:t>
            </a:r>
            <a:endParaRPr lang="en-US" dirty="0" smtClean="0"/>
          </a:p>
          <a:p>
            <a:r>
              <a:rPr lang="en-US" dirty="0" smtClean="0"/>
              <a:t>Structure:  Just-enough</a:t>
            </a:r>
            <a:endParaRPr lang="en-US" dirty="0" smtClean="0"/>
          </a:p>
          <a:p>
            <a:r>
              <a:rPr lang="en-US" dirty="0" smtClean="0"/>
              <a:t>Engagement:  Full &amp; Curious</a:t>
            </a:r>
            <a:endParaRPr lang="en-US" dirty="0" smtClean="0"/>
          </a:p>
          <a:p>
            <a:r>
              <a:rPr lang="en-US" dirty="0" smtClean="0"/>
              <a:t>Differences:  Encouraged</a:t>
            </a:r>
            <a:endParaRPr lang="en-US" dirty="0" smtClean="0"/>
          </a:p>
          <a:p>
            <a:r>
              <a:rPr lang="en-US" dirty="0" smtClean="0"/>
              <a:t>Output: Unexpected </a:t>
            </a:r>
            <a:r>
              <a:rPr lang="en-US" dirty="0" smtClean="0"/>
              <a:t>Learning &amp; Rule #6</a:t>
            </a:r>
          </a:p>
          <a:p>
            <a:r>
              <a:rPr lang="en-US" dirty="0" smtClean="0"/>
              <a:t>Relationships:  Strengthened</a:t>
            </a:r>
            <a:endParaRPr lang="en-US" dirty="0" smtClean="0"/>
          </a:p>
          <a:p>
            <a:r>
              <a:rPr lang="en-US" dirty="0" smtClean="0"/>
              <a:t>Outcome:  ROI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3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3"/>
          <p:cNvSpPr>
            <a:spLocks/>
          </p:cNvSpPr>
          <p:nvPr/>
        </p:nvSpPr>
        <p:spPr bwMode="auto">
          <a:xfrm>
            <a:off x="1651000" y="1797050"/>
            <a:ext cx="4865688" cy="3879850"/>
          </a:xfrm>
          <a:custGeom>
            <a:avLst/>
            <a:gdLst>
              <a:gd name="T0" fmla="*/ 0 w 4368"/>
              <a:gd name="T1" fmla="*/ 0 h 1920"/>
              <a:gd name="T2" fmla="*/ 0 w 4368"/>
              <a:gd name="T3" fmla="*/ 2147483647 h 1920"/>
              <a:gd name="T4" fmla="*/ 2147483647 w 4368"/>
              <a:gd name="T5" fmla="*/ 2147483647 h 1920"/>
              <a:gd name="T6" fmla="*/ 0 60000 65536"/>
              <a:gd name="T7" fmla="*/ 0 60000 65536"/>
              <a:gd name="T8" fmla="*/ 0 60000 65536"/>
              <a:gd name="T9" fmla="*/ 0 w 4368"/>
              <a:gd name="T10" fmla="*/ 0 h 1920"/>
              <a:gd name="T11" fmla="*/ 4368 w 4368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68" h="1920">
                <a:moveTo>
                  <a:pt x="0" y="0"/>
                </a:moveTo>
                <a:lnTo>
                  <a:pt x="0" y="1920"/>
                </a:lnTo>
                <a:lnTo>
                  <a:pt x="4368" y="192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2" name="Freeform 5"/>
          <p:cNvSpPr>
            <a:spLocks/>
          </p:cNvSpPr>
          <p:nvPr/>
        </p:nvSpPr>
        <p:spPr bwMode="auto">
          <a:xfrm>
            <a:off x="1978025" y="3314700"/>
            <a:ext cx="3130550" cy="2362200"/>
          </a:xfrm>
          <a:custGeom>
            <a:avLst/>
            <a:gdLst>
              <a:gd name="T0" fmla="*/ 0 w 1972"/>
              <a:gd name="T1" fmla="*/ 2147483647 h 1488"/>
              <a:gd name="T2" fmla="*/ 2147483647 w 1972"/>
              <a:gd name="T3" fmla="*/ 2147483647 h 1488"/>
              <a:gd name="T4" fmla="*/ 2147483647 w 1972"/>
              <a:gd name="T5" fmla="*/ 2147483647 h 1488"/>
              <a:gd name="T6" fmla="*/ 2147483647 w 1972"/>
              <a:gd name="T7" fmla="*/ 0 h 1488"/>
              <a:gd name="T8" fmla="*/ 0 60000 65536"/>
              <a:gd name="T9" fmla="*/ 0 60000 65536"/>
              <a:gd name="T10" fmla="*/ 0 60000 65536"/>
              <a:gd name="T11" fmla="*/ 0 60000 65536"/>
              <a:gd name="T12" fmla="*/ 0 w 1972"/>
              <a:gd name="T13" fmla="*/ 0 h 1488"/>
              <a:gd name="T14" fmla="*/ 1972 w 1972"/>
              <a:gd name="T15" fmla="*/ 1488 h 1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2" h="1488">
                <a:moveTo>
                  <a:pt x="0" y="844"/>
                </a:moveTo>
                <a:cubicBezTo>
                  <a:pt x="132" y="1488"/>
                  <a:pt x="656" y="1477"/>
                  <a:pt x="900" y="1477"/>
                </a:cubicBezTo>
                <a:cubicBezTo>
                  <a:pt x="1144" y="1477"/>
                  <a:pt x="1338" y="1432"/>
                  <a:pt x="1522" y="1177"/>
                </a:cubicBezTo>
                <a:cubicBezTo>
                  <a:pt x="1701" y="931"/>
                  <a:pt x="1876" y="326"/>
                  <a:pt x="197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2533" name="Group 6"/>
          <p:cNvGrpSpPr>
            <a:grpSpLocks/>
          </p:cNvGrpSpPr>
          <p:nvPr/>
        </p:nvGrpSpPr>
        <p:grpSpPr bwMode="auto">
          <a:xfrm flipH="1">
            <a:off x="1727200" y="3959225"/>
            <a:ext cx="228600" cy="1600200"/>
            <a:chOff x="768" y="2208"/>
            <a:chExt cx="192" cy="1344"/>
          </a:xfrm>
        </p:grpSpPr>
        <p:sp>
          <p:nvSpPr>
            <p:cNvPr id="22548" name="Rectangle 7"/>
            <p:cNvSpPr>
              <a:spLocks noChangeArrowheads="1"/>
            </p:cNvSpPr>
            <p:nvPr/>
          </p:nvSpPr>
          <p:spPr bwMode="auto">
            <a:xfrm>
              <a:off x="768" y="24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9" name="Rectangle 8"/>
            <p:cNvSpPr>
              <a:spLocks noChangeArrowheads="1"/>
            </p:cNvSpPr>
            <p:nvPr/>
          </p:nvSpPr>
          <p:spPr bwMode="auto">
            <a:xfrm>
              <a:off x="768" y="27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50" name="Rectangle 9"/>
            <p:cNvSpPr>
              <a:spLocks noChangeArrowheads="1"/>
            </p:cNvSpPr>
            <p:nvPr/>
          </p:nvSpPr>
          <p:spPr bwMode="auto">
            <a:xfrm>
              <a:off x="768" y="307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51" name="Rectangle 10"/>
            <p:cNvSpPr>
              <a:spLocks noChangeArrowheads="1"/>
            </p:cNvSpPr>
            <p:nvPr/>
          </p:nvSpPr>
          <p:spPr bwMode="auto">
            <a:xfrm>
              <a:off x="768" y="336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52" name="Rectangle 11"/>
            <p:cNvSpPr>
              <a:spLocks noChangeArrowheads="1"/>
            </p:cNvSpPr>
            <p:nvPr/>
          </p:nvSpPr>
          <p:spPr bwMode="auto">
            <a:xfrm>
              <a:off x="768" y="220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34" name="AutoShape 12"/>
          <p:cNvSpPr>
            <a:spLocks noChangeArrowheads="1"/>
          </p:cNvSpPr>
          <p:nvPr/>
        </p:nvSpPr>
        <p:spPr bwMode="auto">
          <a:xfrm>
            <a:off x="3216275" y="5524500"/>
            <a:ext cx="304800" cy="2635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5" name="Line 13"/>
          <p:cNvSpPr>
            <a:spLocks noChangeShapeType="1"/>
          </p:cNvSpPr>
          <p:nvPr/>
        </p:nvSpPr>
        <p:spPr bwMode="auto">
          <a:xfrm>
            <a:off x="2032000" y="4668838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6" name="Freeform 14"/>
          <p:cNvSpPr>
            <a:spLocks/>
          </p:cNvSpPr>
          <p:nvPr/>
        </p:nvSpPr>
        <p:spPr bwMode="auto">
          <a:xfrm>
            <a:off x="5099050" y="2295525"/>
            <a:ext cx="1133475" cy="1076325"/>
          </a:xfrm>
          <a:custGeom>
            <a:avLst/>
            <a:gdLst>
              <a:gd name="T0" fmla="*/ 0 w 714"/>
              <a:gd name="T1" fmla="*/ 2147483647 h 678"/>
              <a:gd name="T2" fmla="*/ 2147483647 w 714"/>
              <a:gd name="T3" fmla="*/ 0 h 678"/>
              <a:gd name="T4" fmla="*/ 0 60000 65536"/>
              <a:gd name="T5" fmla="*/ 0 60000 65536"/>
              <a:gd name="T6" fmla="*/ 0 w 714"/>
              <a:gd name="T7" fmla="*/ 0 h 678"/>
              <a:gd name="T8" fmla="*/ 714 w 714"/>
              <a:gd name="T9" fmla="*/ 678 h 6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4" h="678">
                <a:moveTo>
                  <a:pt x="0" y="678"/>
                </a:moveTo>
                <a:cubicBezTo>
                  <a:pt x="54" y="470"/>
                  <a:pt x="222" y="0"/>
                  <a:pt x="714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>
            <a:off x="4494213" y="4533900"/>
            <a:ext cx="304800" cy="2635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8" name="AutoShape 16"/>
          <p:cNvSpPr>
            <a:spLocks noChangeArrowheads="1"/>
          </p:cNvSpPr>
          <p:nvPr/>
        </p:nvSpPr>
        <p:spPr bwMode="auto">
          <a:xfrm>
            <a:off x="4927600" y="3162300"/>
            <a:ext cx="304800" cy="2635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9" name="AutoShape 17"/>
          <p:cNvSpPr>
            <a:spLocks noChangeArrowheads="1"/>
          </p:cNvSpPr>
          <p:nvPr/>
        </p:nvSpPr>
        <p:spPr bwMode="auto">
          <a:xfrm>
            <a:off x="5918200" y="2095500"/>
            <a:ext cx="304800" cy="2635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 rot="-5400000">
            <a:off x="631825" y="3454400"/>
            <a:ext cx="1646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latin typeface="Arial" charset="0"/>
              </a:rPr>
              <a:t>Performance Impact</a:t>
            </a: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3062288" y="5965825"/>
            <a:ext cx="1603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latin typeface="Arial" charset="0"/>
              </a:rPr>
              <a:t>Team Effectiveness</a:t>
            </a:r>
          </a:p>
        </p:txBody>
      </p:sp>
      <p:sp>
        <p:nvSpPr>
          <p:cNvPr id="22542" name="Text Box 20"/>
          <p:cNvSpPr txBox="1">
            <a:spLocks noChangeArrowheads="1"/>
          </p:cNvSpPr>
          <p:nvPr/>
        </p:nvSpPr>
        <p:spPr bwMode="auto">
          <a:xfrm>
            <a:off x="6170613" y="2095500"/>
            <a:ext cx="1827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latin typeface="Arial" charset="0"/>
              </a:rPr>
              <a:t>High-Performing Team</a:t>
            </a:r>
          </a:p>
        </p:txBody>
      </p:sp>
      <p:sp>
        <p:nvSpPr>
          <p:cNvPr id="22543" name="Text Box 21"/>
          <p:cNvSpPr txBox="1">
            <a:spLocks noChangeArrowheads="1"/>
          </p:cNvSpPr>
          <p:nvPr/>
        </p:nvSpPr>
        <p:spPr bwMode="auto">
          <a:xfrm>
            <a:off x="5213350" y="3144838"/>
            <a:ext cx="944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latin typeface="Arial" charset="0"/>
              </a:rPr>
              <a:t>Real Team</a:t>
            </a:r>
          </a:p>
        </p:txBody>
      </p:sp>
      <p:sp>
        <p:nvSpPr>
          <p:cNvPr id="22544" name="Text Box 22"/>
          <p:cNvSpPr txBox="1">
            <a:spLocks noChangeArrowheads="1"/>
          </p:cNvSpPr>
          <p:nvPr/>
        </p:nvSpPr>
        <p:spPr bwMode="auto">
          <a:xfrm>
            <a:off x="4762500" y="4533900"/>
            <a:ext cx="1268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latin typeface="Arial" charset="0"/>
              </a:rPr>
              <a:t>Potential Team</a:t>
            </a:r>
          </a:p>
        </p:txBody>
      </p:sp>
      <p:sp>
        <p:nvSpPr>
          <p:cNvPr id="22545" name="Text Box 23"/>
          <p:cNvSpPr txBox="1">
            <a:spLocks noChangeArrowheads="1"/>
          </p:cNvSpPr>
          <p:nvPr/>
        </p:nvSpPr>
        <p:spPr bwMode="auto">
          <a:xfrm>
            <a:off x="2740025" y="5151438"/>
            <a:ext cx="1182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latin typeface="Arial" charset="0"/>
              </a:rPr>
              <a:t>Pseudo-Team</a:t>
            </a:r>
          </a:p>
        </p:txBody>
      </p:sp>
      <p:sp>
        <p:nvSpPr>
          <p:cNvPr id="22546" name="Text Box 24"/>
          <p:cNvSpPr txBox="1">
            <a:spLocks noChangeArrowheads="1"/>
          </p:cNvSpPr>
          <p:nvPr/>
        </p:nvSpPr>
        <p:spPr bwMode="auto">
          <a:xfrm>
            <a:off x="1958975" y="3941763"/>
            <a:ext cx="1296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latin typeface="Arial" charset="0"/>
              </a:rPr>
              <a:t>Working Group</a:t>
            </a:r>
          </a:p>
        </p:txBody>
      </p:sp>
      <p:sp>
        <p:nvSpPr>
          <p:cNvPr id="22547" name="Text Box 25"/>
          <p:cNvSpPr txBox="1">
            <a:spLocks noChangeArrowheads="1"/>
          </p:cNvSpPr>
          <p:nvPr/>
        </p:nvSpPr>
        <p:spPr bwMode="auto">
          <a:xfrm>
            <a:off x="5410200" y="5943600"/>
            <a:ext cx="3160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imes New Roman" charset="0"/>
              </a:rPr>
              <a:t>adapted from the ideas of Katzenbach and Smith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100" y="241300"/>
            <a:ext cx="3538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Team </a:t>
            </a:r>
            <a:r>
              <a:rPr lang="en-US" sz="2800" dirty="0" smtClean="0"/>
              <a:t>Performance </a:t>
            </a:r>
            <a:endParaRPr lang="en-US" sz="2800" dirty="0" smtClean="0"/>
          </a:p>
          <a:p>
            <a:r>
              <a:rPr lang="en-US" sz="2800" dirty="0" smtClean="0"/>
              <a:t>Curve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944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807</Words>
  <Application>Microsoft Macintosh PowerPoint</Application>
  <PresentationFormat>On-screen Show (4:3)</PresentationFormat>
  <Paragraphs>132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Engaged &amp; Resilient:  Network Boards</vt:lpstr>
      <vt:lpstr>Agenda for Today</vt:lpstr>
      <vt:lpstr>“The people who are crazy enough to think they can change the world are the ones who do.”  Apple’s THINK DIFFERENT commercial, 1997.</vt:lpstr>
      <vt:lpstr> Network  Board Frames</vt:lpstr>
      <vt:lpstr>Network Board Framework</vt:lpstr>
      <vt:lpstr>PowerPoint Presentation</vt:lpstr>
      <vt:lpstr>1. Can Network Boards be HP Teams?</vt:lpstr>
      <vt:lpstr>Features of a HP Team - BGI</vt:lpstr>
      <vt:lpstr>PowerPoint Presentation</vt:lpstr>
      <vt:lpstr>High Performance Teams:</vt:lpstr>
      <vt:lpstr>Why bother with Preferences…</vt:lpstr>
      <vt:lpstr>Team Agreements:  Innovate</vt:lpstr>
      <vt:lpstr>2.  Network Board Structures</vt:lpstr>
      <vt:lpstr>Member:  Time &amp; Commitment</vt:lpstr>
      <vt:lpstr>Rate: 1(poor) &amp; 5(outstanding)</vt:lpstr>
      <vt:lpstr>Human Mapping:  Data</vt:lpstr>
      <vt:lpstr>Time:  (10 minute slots)</vt:lpstr>
      <vt:lpstr>Communication</vt:lpstr>
      <vt:lpstr>Use of Advisors &amp; Meetings at Meetings.  </vt:lpstr>
      <vt:lpstr>Board Change:  A Destination, and maybe, a Roadmap.</vt:lpstr>
      <vt:lpstr>3. Tools for   Network Boards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Igniting Sustainable Leadership</dc:title>
  <dc:creator>Mary Chess</dc:creator>
  <cp:lastModifiedBy>Mary Chess</cp:lastModifiedBy>
  <cp:revision>45</cp:revision>
  <cp:lastPrinted>2012-03-24T19:03:31Z</cp:lastPrinted>
  <dcterms:created xsi:type="dcterms:W3CDTF">2012-03-06T21:03:48Z</dcterms:created>
  <dcterms:modified xsi:type="dcterms:W3CDTF">2012-03-24T19:22:56Z</dcterms:modified>
</cp:coreProperties>
</file>